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6" r:id="rId3"/>
    <p:sldId id="273" r:id="rId4"/>
    <p:sldId id="277" r:id="rId5"/>
    <p:sldId id="267" r:id="rId6"/>
    <p:sldId id="268" r:id="rId7"/>
    <p:sldId id="269" r:id="rId8"/>
    <p:sldId id="270" r:id="rId9"/>
    <p:sldId id="271" r:id="rId10"/>
    <p:sldId id="272" r:id="rId11"/>
    <p:sldId id="275" r:id="rId12"/>
    <p:sldId id="274" r:id="rId1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02" y="-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D7DC5-BA80-4B3F-88B9-EFD50CF40CFF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F243D-AD15-439D-8CCE-A820E72C01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58D2D-992D-4AFB-AEED-B3D8109314DB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40B7E1-FCD7-4CFD-BE90-338433885A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30FBC9-42C3-40B1-BDED-97FC8682A775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FE6C49-1AF9-46DC-98ED-7631E62BA4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E9CEB8-3B55-497D-92E0-7803471998A0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B23983-75AD-4FB3-992C-BB99544821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18AA28-312F-4015-8E3D-B6401EFCF311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5119D-E3D7-491B-B003-21FCAEB3AC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916210-433D-444F-AD29-9C2E79DB5774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A094F7-EB32-4354-B534-9E82CA0946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3FEF5-5195-432F-B318-2D111B2A625B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2770A-D008-402D-89DE-AC8F093C90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06C37-7BA3-4C86-BCE2-3A04974F899A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110251-EEA5-4BDA-912C-A422E870A7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BD672-7822-4504-9904-4225574D8421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0000EE-6C2C-46DE-AD26-025A0F6C5C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1C9709-8D39-4B8F-BAE0-6A4115C1A52C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05649B-D0D4-41A5-887E-EBECA3456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D69C3D-FF0F-4434-B029-FA9F45857123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39330C-6C40-48F8-B76B-C83EF27816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D8ADE9-1E7C-4D25-B783-CE8E8DBE98F6}" type="datetimeFigureOut">
              <a:rPr lang="en-US"/>
              <a:pPr>
                <a:defRPr/>
              </a:pPr>
              <a:t>1/14/2011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8B93987-482F-4E9F-B47D-6D64F3A4A8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72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en.wikipedia.org/wiki/File:Bohr-atom-PAR.sv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en.wikipedia.org/wiki/File:Visible_spectrum_of_hydrogen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Quantum Theory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Bohr’s Atomic Model</a:t>
            </a:r>
            <a:endParaRPr lang="en-US" dirty="0"/>
          </a:p>
        </p:txBody>
      </p:sp>
      <p:sp>
        <p:nvSpPr>
          <p:cNvPr id="22530" name="Content Placeholder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967287"/>
          </a:xfrm>
        </p:spPr>
        <p:txBody>
          <a:bodyPr/>
          <a:lstStyle/>
          <a:p>
            <a:pPr eaLnBrk="1" hangingPunct="1"/>
            <a:r>
              <a:rPr lang="en-US" sz="2400" smtClean="0">
                <a:solidFill>
                  <a:srgbClr val="FFFF99"/>
                </a:solidFill>
              </a:rPr>
              <a:t>Bohr recognized that higher orbits had higher potential energy.</a:t>
            </a:r>
          </a:p>
          <a:p>
            <a:pPr eaLnBrk="1" hangingPunct="1"/>
            <a:r>
              <a:rPr lang="en-US" sz="2400" smtClean="0">
                <a:solidFill>
                  <a:srgbClr val="FFFF99"/>
                </a:solidFill>
              </a:rPr>
              <a:t>When an electron jumps from a higher orbit to a lower one, it emits a photon.  Since only certain orbits are allowed, only certain energies can be given to photons being emitted.  Each photon would have a specific energy, therefore a specific frequency.  This explains why an element only shows specific lines.</a:t>
            </a:r>
          </a:p>
          <a:p>
            <a:pPr eaLnBrk="1" hangingPunct="1">
              <a:buFont typeface="Wingdings 2" pitchFamily="18" charset="2"/>
              <a:buNone/>
            </a:pPr>
            <a:endParaRPr lang="en-US" sz="2400" smtClean="0">
              <a:solidFill>
                <a:srgbClr val="FFFF99"/>
              </a:solidFill>
            </a:endParaRPr>
          </a:p>
        </p:txBody>
      </p:sp>
      <p:pic>
        <p:nvPicPr>
          <p:cNvPr id="22531" name="Picture 2" descr="http://upload.wikimedia.org/wikipedia/commons/thumb/5/55/Bohr-atom-PAR.svg/210px-Bohr-atom-PAR.svg.pn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4292600"/>
            <a:ext cx="2592387" cy="225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Bohr’s Atomic Model</a:t>
            </a:r>
            <a:endParaRPr lang="en-US" dirty="0"/>
          </a:p>
        </p:txBody>
      </p:sp>
      <p:sp>
        <p:nvSpPr>
          <p:cNvPr id="2355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rgbClr val="FFFF99"/>
                </a:solidFill>
              </a:rPr>
              <a:t>Why don’t electrons collapse into the centre?  According to Bohr, there is a minimum radius possible.</a:t>
            </a:r>
          </a:p>
          <a:p>
            <a:pPr eaLnBrk="1" hangingPunct="1"/>
            <a:endParaRPr lang="en-US" smtClean="0">
              <a:solidFill>
                <a:srgbClr val="FFFF99"/>
              </a:solidFill>
            </a:endParaRPr>
          </a:p>
          <a:p>
            <a:pPr eaLnBrk="1" hangingPunct="1"/>
            <a:r>
              <a:rPr lang="en-US" smtClean="0">
                <a:solidFill>
                  <a:srgbClr val="FFFF99"/>
                </a:solidFill>
              </a:rPr>
              <a:t>Returning to our tuning fork analogy, the smallest length of tube that will resonate is called the </a:t>
            </a:r>
            <a:r>
              <a:rPr lang="en-US" smtClean="0">
                <a:solidFill>
                  <a:srgbClr val="FFC000"/>
                </a:solidFill>
              </a:rPr>
              <a:t>fundamental</a:t>
            </a:r>
            <a:r>
              <a:rPr lang="en-US" smtClean="0">
                <a:solidFill>
                  <a:srgbClr val="FFFF99"/>
                </a:solidFill>
              </a:rPr>
              <a:t>.  For an electron, the fundamental is the first orbital.  The electron doesn’t collapse into the nucleus because it can’t, it is already in the smallest orbit allowed.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Bohr’s Success</a:t>
            </a:r>
            <a:endParaRPr lang="en-US" dirty="0"/>
          </a:p>
        </p:txBody>
      </p:sp>
      <p:sp>
        <p:nvSpPr>
          <p:cNvPr id="24578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Bohr’s quantization of electron orbits didn’t thrill a lot of people, but on paper it worked.  It gave the right predictions to the unique spectral patterns produced by the elements.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Birth of Quantum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A light packet is called a </a:t>
            </a:r>
            <a:r>
              <a:rPr lang="en-US" dirty="0" smtClean="0">
                <a:solidFill>
                  <a:srgbClr val="FFFF00"/>
                </a:solidFill>
              </a:rPr>
              <a:t>quantum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A quantum is the small bit of light energy that is sent by electrons when they accelerate.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Although light has wave-like properties – it has a frequency and a wavelength – it also has particle-like properties.  For this reason, a light quantum is also called a </a:t>
            </a:r>
            <a:r>
              <a:rPr lang="en-US" dirty="0" smtClean="0">
                <a:solidFill>
                  <a:srgbClr val="FFFF00"/>
                </a:solidFill>
              </a:rPr>
              <a:t>photon</a:t>
            </a:r>
            <a:endParaRPr lang="en-US" dirty="0" smtClean="0"/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A photon has kinetic energy, given by </a:t>
            </a:r>
            <a:r>
              <a:rPr lang="en-US" dirty="0" smtClean="0">
                <a:solidFill>
                  <a:srgbClr val="FFFF00"/>
                </a:solidFill>
              </a:rPr>
              <a:t>E = hf</a:t>
            </a:r>
            <a:r>
              <a:rPr lang="en-US" dirty="0" smtClean="0"/>
              <a:t>.  It also has momentum.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Unlike a wave, which can be increased or decreased in intensity by any degree, a photon cannot be halved or increased by a fractional amount.  It is a discrete (whole number) quantity of light.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Quantum Theory</a:t>
            </a:r>
            <a:endParaRPr lang="en-US" dirty="0"/>
          </a:p>
        </p:txBody>
      </p:sp>
      <p:sp>
        <p:nvSpPr>
          <p:cNvPr id="1536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 the real world, we are surrounded by zillions upon kabillions of light waves of all kinds.  We don’t experience single photons, ever.  So we don’t notice their discreteness.</a:t>
            </a:r>
          </a:p>
          <a:p>
            <a:pPr eaLnBrk="1" hangingPunct="1"/>
            <a:r>
              <a:rPr lang="en-US" smtClean="0"/>
              <a:t>When we consider the atomic world, though , their discrete nature becomes important to understanding what we see.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 idx="4294967295"/>
          </p:nvPr>
        </p:nvSpPr>
        <p:spPr bwMode="auto"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US" smtClean="0">
                <a:ln>
                  <a:noFill/>
                </a:ln>
                <a:solidFill>
                  <a:schemeClr val="tx1"/>
                </a:solidFill>
                <a:effectLst/>
              </a:rPr>
              <a:t>The Electron Volt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 eaLnBrk="1" hangingPunct="1"/>
            <a:r>
              <a:rPr lang="en-US" smtClean="0"/>
              <a:t>The usual unit of energy, the Joule, is too big for our purposes</a:t>
            </a:r>
          </a:p>
          <a:p>
            <a:pPr eaLnBrk="1" hangingPunct="1"/>
            <a:r>
              <a:rPr lang="en-US" smtClean="0"/>
              <a:t>We use the electron volt (eV) instead</a:t>
            </a:r>
          </a:p>
          <a:p>
            <a:pPr eaLnBrk="1" hangingPunct="1"/>
            <a:r>
              <a:rPr lang="en-US" smtClean="0"/>
              <a:t>1eV = the amount of work it takes to move an electron through a potential of 1V.</a:t>
            </a:r>
          </a:p>
          <a:p>
            <a:pPr eaLnBrk="1" hangingPunct="1"/>
            <a:r>
              <a:rPr lang="en-US" smtClean="0"/>
              <a:t>If we have two parallel plates with 1V between them, it would take 1eV of energy to move an electron from the positive plate to the negative plate.</a:t>
            </a:r>
          </a:p>
          <a:p>
            <a:pPr eaLnBrk="1" hangingPunct="1"/>
            <a:r>
              <a:rPr lang="en-US" smtClean="0"/>
              <a:t>1eV = 1.6 x 10</a:t>
            </a:r>
            <a:r>
              <a:rPr lang="en-US" baseline="30000" smtClean="0"/>
              <a:t>-19</a:t>
            </a:r>
            <a:r>
              <a:rPr lang="en-US" baseline="-25000" smtClean="0"/>
              <a:t> </a:t>
            </a:r>
            <a:r>
              <a:rPr lang="en-US" smtClean="0"/>
              <a:t>J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Quantum Theory</a:t>
            </a:r>
            <a:endParaRPr lang="en-US" dirty="0"/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Quantum Theory has some extreme and bizarre consequences, but it also explains a lot of discrepancies in physics</a:t>
            </a:r>
          </a:p>
          <a:p>
            <a:pPr eaLnBrk="1" hangingPunct="1">
              <a:buFont typeface="Wingdings 2" pitchFamily="18" charset="2"/>
              <a:buNone/>
            </a:pPr>
            <a:endParaRPr lang="en-US" smtClean="0"/>
          </a:p>
          <a:p>
            <a:pPr eaLnBrk="1" hangingPunct="1"/>
            <a:r>
              <a:rPr lang="en-US" smtClean="0"/>
              <a:t>One discrepancy is with Rutherford’s model of the atom.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Rutherford’s Atom</a:t>
            </a:r>
            <a:endParaRPr lang="en-US" dirty="0"/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Rutherford’s atom consists of a proton and an electron.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The electron orbits the proton like a satellite orbits the earth.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Like a satellite, the electron can orbit at any distance and any speed.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All is well with this except…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Rutherford’s Atom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The electron is </a:t>
            </a:r>
            <a:r>
              <a:rPr lang="en-US" dirty="0" smtClean="0">
                <a:solidFill>
                  <a:srgbClr val="FFFF00"/>
                </a:solidFill>
              </a:rPr>
              <a:t>accelerating since it is going in a circle</a:t>
            </a:r>
            <a:r>
              <a:rPr lang="en-US" dirty="0" smtClean="0"/>
              <a:t>.  The acceleration is given by </a:t>
            </a:r>
            <a:r>
              <a:rPr lang="en-US" dirty="0" err="1" smtClean="0"/>
              <a:t>v</a:t>
            </a:r>
            <a:r>
              <a:rPr lang="en-US" baseline="30000" dirty="0" err="1" smtClean="0"/>
              <a:t>2</a:t>
            </a:r>
            <a:r>
              <a:rPr lang="en-US" dirty="0" smtClean="0"/>
              <a:t>/r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Accelerating electrons emit electromagnetic waves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So electrons should be radiating light all of the time!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Also, as they radiate light, they should be losing energy, slowing down and spiraling into the centre.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Atoms should only last for a nanosecond before collapsing in a burst of light.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Rutherford’s Atom Part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50" y="1600200"/>
            <a:ext cx="8147050" cy="4708525"/>
          </a:xfrm>
        </p:spPr>
        <p:txBody>
          <a:bodyPr>
            <a:normAutofit fontScale="92500"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The second problem with Rutherford’s model: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>
                <a:solidFill>
                  <a:srgbClr val="FFC000"/>
                </a:solidFill>
              </a:rPr>
              <a:t>Atoms radiate light when heated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>
                <a:solidFill>
                  <a:srgbClr val="FFC000"/>
                </a:solidFill>
              </a:rPr>
              <a:t>The frequencies of light emitted is called an element’s spectrum.  Here is hydrogen’s emission spectrum: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en-US" dirty="0" smtClean="0">
              <a:solidFill>
                <a:srgbClr val="FFC000"/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en-US" dirty="0" smtClean="0">
              <a:solidFill>
                <a:srgbClr val="FFC000"/>
              </a:solidFill>
            </a:endParaRP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>
                <a:solidFill>
                  <a:srgbClr val="FFC000"/>
                </a:solidFill>
              </a:rPr>
              <a:t>Atoms will emit very specific frequencies, and nothing in between.  This is hard to explain.  It is akin to a person being able to sing only three notes and nothing in between.  Why the gaps?</a:t>
            </a:r>
            <a:endParaRPr lang="en-US" dirty="0">
              <a:solidFill>
                <a:srgbClr val="FFC000"/>
              </a:solidFill>
            </a:endParaRPr>
          </a:p>
        </p:txBody>
      </p:sp>
      <p:pic>
        <p:nvPicPr>
          <p:cNvPr id="20483" name="Picture 2" descr="http://upload.wikimedia.org/wikipedia/commons/thumb/2/21/Visible_spectrum_of_hydrogen.jpg/600px-Visible_spectrum_of_hydrogen.jp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3573463"/>
            <a:ext cx="57150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Bohr’s Atomic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To solve these and other problems, </a:t>
            </a:r>
            <a:r>
              <a:rPr lang="en-US" dirty="0" err="1" smtClean="0"/>
              <a:t>Niels</a:t>
            </a:r>
            <a:r>
              <a:rPr lang="en-US" dirty="0" smtClean="0"/>
              <a:t> Bohr added quantum theory to the Rutherford model. He created the idea of </a:t>
            </a:r>
            <a:r>
              <a:rPr lang="en-US" dirty="0" smtClean="0">
                <a:solidFill>
                  <a:srgbClr val="FFC000"/>
                </a:solidFill>
              </a:rPr>
              <a:t>orbital shells. 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Just as light is quantized, so are orbits. 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For reasons Bohr could not fathom, electrons cannot travel at any orbital radius. Like steps in a staircase, orbits are not </a:t>
            </a:r>
            <a:r>
              <a:rPr lang="en-US" dirty="0" smtClean="0">
                <a:solidFill>
                  <a:srgbClr val="FFC000"/>
                </a:solidFill>
              </a:rPr>
              <a:t>continuous</a:t>
            </a:r>
            <a:r>
              <a:rPr lang="en-US" dirty="0" smtClean="0"/>
              <a:t>, they are </a:t>
            </a:r>
            <a:r>
              <a:rPr lang="en-US" dirty="0" smtClean="0">
                <a:solidFill>
                  <a:srgbClr val="FFC000"/>
                </a:solidFill>
              </a:rPr>
              <a:t>discrete</a:t>
            </a:r>
            <a:r>
              <a:rPr lang="en-US" dirty="0" smtClean="0"/>
              <a:t>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en-US" dirty="0" smtClean="0"/>
              <a:t>Bohr considered orbits like resonant lengths of a tuning fork in a resonant tube.  The tube resonates only at specific lengths, and nothing in between.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171</TotalTime>
  <Words>636</Words>
  <Application>Microsoft Office PowerPoint</Application>
  <PresentationFormat>On-screen Show (4:3)</PresentationFormat>
  <Paragraphs>40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Lucida Sans</vt:lpstr>
      <vt:lpstr>Book Antiqua</vt:lpstr>
      <vt:lpstr>Wingdings 2</vt:lpstr>
      <vt:lpstr>Wingdings</vt:lpstr>
      <vt:lpstr>Wingdings 3</vt:lpstr>
      <vt:lpstr>Calibri</vt:lpstr>
      <vt:lpstr>Apex</vt:lpstr>
      <vt:lpstr>Apex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Hillcrest 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Photoelectric Effect</dc:title>
  <dc:creator>Lawrence Nelson</dc:creator>
  <cp:lastModifiedBy>Customer</cp:lastModifiedBy>
  <cp:revision>22</cp:revision>
  <dcterms:created xsi:type="dcterms:W3CDTF">2011-01-14T02:26:38Z</dcterms:created>
  <dcterms:modified xsi:type="dcterms:W3CDTF">2011-01-14T21:00:35Z</dcterms:modified>
</cp:coreProperties>
</file>